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2" r:id="rId2"/>
    <p:sldId id="261" r:id="rId3"/>
    <p:sldId id="266" r:id="rId4"/>
    <p:sldId id="306" r:id="rId5"/>
    <p:sldId id="304" r:id="rId6"/>
    <p:sldId id="302" r:id="rId7"/>
    <p:sldId id="311" r:id="rId8"/>
    <p:sldId id="310" r:id="rId9"/>
    <p:sldId id="307" r:id="rId10"/>
    <p:sldId id="301" r:id="rId11"/>
    <p:sldId id="283" r:id="rId12"/>
  </p:sldIdLst>
  <p:sldSz cx="12192000" cy="6858000"/>
  <p:notesSz cx="6858000" cy="9144000"/>
  <p:defaultTextStyle>
    <a:defPPr>
      <a:defRPr lang="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1" userDrawn="1">
          <p15:clr>
            <a:srgbClr val="A4A3A4"/>
          </p15:clr>
        </p15:guide>
        <p15:guide id="2" orient="horz" pos="852" userDrawn="1">
          <p15:clr>
            <a:srgbClr val="A4A3A4"/>
          </p15:clr>
        </p15:guide>
        <p15:guide id="3" pos="10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roscope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56"/>
    <a:srgbClr val="FF6A6A"/>
    <a:srgbClr val="FF6969"/>
    <a:srgbClr val="5CACEE"/>
    <a:srgbClr val="FFCC00"/>
    <a:srgbClr val="2B2CCE"/>
    <a:srgbClr val="89FA6E"/>
    <a:srgbClr val="C0FD6F"/>
    <a:srgbClr val="F8E364"/>
    <a:srgbClr val="F9C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6837" autoAdjust="0"/>
  </p:normalViewPr>
  <p:slideViewPr>
    <p:cSldViewPr snapToGrid="0" showGuides="1">
      <p:cViewPr varScale="1">
        <p:scale>
          <a:sx n="115" d="100"/>
          <a:sy n="115" d="100"/>
        </p:scale>
        <p:origin x="432" y="108"/>
      </p:cViewPr>
      <p:guideLst>
        <p:guide orient="horz" pos="251"/>
        <p:guide orient="horz" pos="852"/>
        <p:guide pos="104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534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oslw-s-pr.wbf.admin.ch\OSLW-PR$\OS\2\2\6\4\2\9392\Lygus\2023\essai%20serre\230316_graphes%20lygu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[230316_graphes lygus.xlsx]PPT Yield!PivotTable8</c:name>
    <c:fmtId val="3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'PPT Yield'!$E$6</c:f>
              <c:strCache>
                <c:ptCount val="1"/>
                <c:pt idx="0">
                  <c:v>Summe von Cum weight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'PPT Yield'!$D$7:$D$9</c:f>
              <c:strCache>
                <c:ptCount val="2"/>
                <c:pt idx="0">
                  <c:v>Control</c:v>
                </c:pt>
                <c:pt idx="1">
                  <c:v>IPM</c:v>
                </c:pt>
              </c:strCache>
            </c:strRef>
          </c:cat>
          <c:val>
            <c:numRef>
              <c:f>'PPT Yield'!$E$7:$E$9</c:f>
              <c:numCache>
                <c:formatCode>General</c:formatCode>
                <c:ptCount val="2"/>
                <c:pt idx="0">
                  <c:v>18.060714285714297</c:v>
                </c:pt>
                <c:pt idx="1">
                  <c:v>52.127404761904749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99-47F4-9E1B-63E8BFDA803B}"/>
            </c:ext>
          </c:extLst>
        </c:ser>
        <c:ser>
          <c:idx val="1"/>
          <c:order val="1"/>
          <c:tx>
            <c:strRef>
              <c:f>'PPT Yield'!$F$6</c:f>
              <c:strCache>
                <c:ptCount val="1"/>
                <c:pt idx="0">
                  <c:v>Summe von Cum Number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'PPT Yield'!$D$7:$D$9</c:f>
              <c:strCache>
                <c:ptCount val="2"/>
                <c:pt idx="0">
                  <c:v>Control</c:v>
                </c:pt>
                <c:pt idx="1">
                  <c:v>IPM</c:v>
                </c:pt>
              </c:strCache>
            </c:strRef>
          </c:cat>
          <c:val>
            <c:numRef>
              <c:f>'PPT Yield'!$F$7:$F$9</c:f>
              <c:numCache>
                <c:formatCode>General</c:formatCode>
                <c:ptCount val="2"/>
                <c:pt idx="0">
                  <c:v>57.714285714285722</c:v>
                </c:pt>
                <c:pt idx="1">
                  <c:v>163.83333333333317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99-47F4-9E1B-63E8BFDA8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5682672"/>
        <c:axId val="475679760"/>
      </c:barChart>
      <c:catAx>
        <c:axId val="47568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5679760"/>
        <c:crosses val="autoZero"/>
        <c:auto val="1"/>
        <c:lblAlgn val="ctr"/>
        <c:lblOffset val="100"/>
        <c:noMultiLvlLbl val="0"/>
      </c:catAx>
      <c:valAx>
        <c:axId val="47567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568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fr-CH"/>
              <a:t>Pronematus ubiquitus, un nouvel acarien prédateur contre l’acariose bronzée</a:t>
            </a:r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3ECDC1-EDF1-4AFC-A2D1-F3CDC2C7E573}" type="slidenum">
              <a:rPr lang="en-GB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91820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CH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fr-CH" dirty="0" err="1"/>
              <a:t>Pronematus</a:t>
            </a:r>
            <a:r>
              <a:rPr lang="fr-CH" dirty="0"/>
              <a:t> </a:t>
            </a:r>
            <a:r>
              <a:rPr lang="fr-CH" dirty="0" err="1"/>
              <a:t>ubiquitus</a:t>
            </a:r>
            <a:r>
              <a:rPr lang="fr-CH" dirty="0"/>
              <a:t>, un nouvel acarien prédateur contre l’acariose bronzée</a:t>
            </a:r>
            <a:endParaRPr lang="de-CH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4CBAC4B-7279-4E25-A284-0BE6F5B9A6DD}" type="slidenum">
              <a:rPr lang="de-CH"/>
              <a:pPr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33247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739900" y="5594351"/>
            <a:ext cx="9906000" cy="511175"/>
          </a:xfrm>
        </p:spPr>
        <p:txBody>
          <a:bodyPr/>
          <a:lstStyle>
            <a:lvl1pPr marL="0" indent="0">
              <a:buFontTx/>
              <a:buNone/>
              <a:defRPr sz="2000" baseline="0"/>
            </a:lvl1pPr>
          </a:lstStyle>
          <a:p>
            <a:pPr lvl="0"/>
            <a:r>
              <a:rPr lang="de-DE" noProof="0" dirty="0"/>
              <a:t>Datum</a:t>
            </a:r>
            <a:endParaRPr lang="en-GB" noProof="0" dirty="0"/>
          </a:p>
        </p:txBody>
      </p:sp>
      <p:pic>
        <p:nvPicPr>
          <p:cNvPr id="23589" name="Picture 37" descr="Logo_CMYK_po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6134" y="387350"/>
            <a:ext cx="266276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95" name="Picture 43" descr="rotbalken_Agroscope_PPT_S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51"/>
            <a:ext cx="397933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32"/>
          <p:cNvSpPr txBox="1">
            <a:spLocks noChangeArrowheads="1"/>
          </p:cNvSpPr>
          <p:nvPr userDrawn="1"/>
        </p:nvSpPr>
        <p:spPr bwMode="auto">
          <a:xfrm>
            <a:off x="6081600" y="381600"/>
            <a:ext cx="4775200" cy="449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sz="800" dirty="0"/>
              <a:t>Eidgenössisches Departement für Wirtschaft,</a:t>
            </a:r>
            <a:br>
              <a:rPr lang="de-CH" sz="800" dirty="0"/>
            </a:br>
            <a:r>
              <a:rPr lang="de-CH" sz="800" dirty="0"/>
              <a:t>Bildung und Forschung WBF  </a:t>
            </a:r>
          </a:p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sz="800" b="1" dirty="0" err="1"/>
              <a:t>Agroscope</a:t>
            </a:r>
            <a:endParaRPr lang="de-CH" sz="800" b="1" dirty="0"/>
          </a:p>
        </p:txBody>
      </p:sp>
      <p:sp>
        <p:nvSpPr>
          <p:cNvPr id="8" name="Text Box 53"/>
          <p:cNvSpPr txBox="1">
            <a:spLocks noChangeArrowheads="1"/>
          </p:cNvSpPr>
          <p:nvPr userDrawn="1"/>
        </p:nvSpPr>
        <p:spPr bwMode="auto">
          <a:xfrm>
            <a:off x="1742400" y="6218239"/>
            <a:ext cx="5877600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sz="900" dirty="0"/>
              <a:t>www.agroscope.ch I </a:t>
            </a:r>
            <a:r>
              <a:rPr lang="fr-FR" sz="900" dirty="0" err="1">
                <a:effectLst/>
              </a:rPr>
              <a:t>gutes</a:t>
            </a:r>
            <a:r>
              <a:rPr lang="fr-FR" sz="900" baseline="0" dirty="0">
                <a:effectLst/>
              </a:rPr>
              <a:t> Essen, </a:t>
            </a:r>
            <a:r>
              <a:rPr lang="fr-FR" sz="900" baseline="0" dirty="0" err="1">
                <a:effectLst/>
              </a:rPr>
              <a:t>gesunde</a:t>
            </a:r>
            <a:r>
              <a:rPr lang="fr-FR" sz="900" baseline="0" dirty="0">
                <a:effectLst/>
              </a:rPr>
              <a:t> </a:t>
            </a:r>
            <a:r>
              <a:rPr lang="fr-FR" sz="900" baseline="0" dirty="0" err="1">
                <a:effectLst/>
              </a:rPr>
              <a:t>Umwelt</a:t>
            </a:r>
            <a:endParaRPr lang="fr-FR" sz="900" dirty="0">
              <a:effectLst/>
            </a:endParaRPr>
          </a:p>
          <a:p>
            <a:pPr>
              <a:spcBef>
                <a:spcPct val="50000"/>
              </a:spcBef>
            </a:pPr>
            <a:endParaRPr lang="de-CH" sz="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9618" y="331251"/>
            <a:ext cx="9948333" cy="989013"/>
          </a:xfrm>
        </p:spPr>
        <p:txBody>
          <a:bodyPr/>
          <a:lstStyle>
            <a:lvl1pPr>
              <a:lnSpc>
                <a:spcPts val="3500"/>
              </a:lnSpc>
              <a:defRPr/>
            </a:lvl1pPr>
          </a:lstStyle>
          <a:p>
            <a:r>
              <a:rPr lang="de-DE"/>
              <a:t>Titelmasterformat durch Klicken bearbeiten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16967" y="1286463"/>
            <a:ext cx="9963151" cy="454501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619995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959284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714500" y="1449388"/>
            <a:ext cx="4878917" cy="45450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96618" y="1449388"/>
            <a:ext cx="4881033" cy="45450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48443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7578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608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986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889530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20754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8837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88451" y="307976"/>
            <a:ext cx="2489200" cy="56864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714501" y="307976"/>
            <a:ext cx="7270751" cy="5686425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10945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29317" y="2320925"/>
            <a:ext cx="9906000" cy="2773363"/>
          </a:xfrm>
        </p:spPr>
        <p:txBody>
          <a:bodyPr/>
          <a:lstStyle>
            <a:lvl1pPr>
              <a:defRPr sz="5200"/>
            </a:lvl1pPr>
          </a:lstStyle>
          <a:p>
            <a:pPr lvl="0"/>
            <a:r>
              <a:rPr lang="de-DE" noProof="0"/>
              <a:t>Titelmasterformat durch Klicken bearbeiten</a:t>
            </a:r>
            <a:endParaRPr lang="en-GB" noProof="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739900" y="5594354"/>
            <a:ext cx="9906000" cy="511175"/>
          </a:xfrm>
        </p:spPr>
        <p:txBody>
          <a:bodyPr/>
          <a:lstStyle>
            <a:lvl1pPr marL="0" indent="0">
              <a:buFontTx/>
              <a:buNone/>
              <a:defRPr sz="2000" baseline="0"/>
            </a:lvl1pPr>
          </a:lstStyle>
          <a:p>
            <a:pPr lvl="0"/>
            <a:r>
              <a:rPr lang="de-DE" noProof="0" dirty="0"/>
              <a:t>Datum</a:t>
            </a:r>
            <a:endParaRPr lang="en-GB" noProof="0" dirty="0"/>
          </a:p>
        </p:txBody>
      </p:sp>
      <p:sp>
        <p:nvSpPr>
          <p:cNvPr id="7" name="Text Box 32"/>
          <p:cNvSpPr txBox="1">
            <a:spLocks noChangeArrowheads="1"/>
          </p:cNvSpPr>
          <p:nvPr userDrawn="1"/>
        </p:nvSpPr>
        <p:spPr bwMode="auto">
          <a:xfrm>
            <a:off x="6081600" y="381600"/>
            <a:ext cx="4775200" cy="449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sz="800" dirty="0"/>
              <a:t>Eidgenössisches Departement für Wirtschaft,</a:t>
            </a:r>
            <a:br>
              <a:rPr lang="de-CH" sz="800" dirty="0"/>
            </a:br>
            <a:r>
              <a:rPr lang="de-CH" sz="800" dirty="0"/>
              <a:t>Bildung und Forschung WBF  </a:t>
            </a:r>
          </a:p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sz="800" b="1" dirty="0" err="1"/>
              <a:t>Agroscope</a:t>
            </a:r>
            <a:endParaRPr lang="de-CH" sz="800" b="1" dirty="0"/>
          </a:p>
        </p:txBody>
      </p:sp>
      <p:sp>
        <p:nvSpPr>
          <p:cNvPr id="8" name="Text Box 53"/>
          <p:cNvSpPr txBox="1">
            <a:spLocks noChangeArrowheads="1"/>
          </p:cNvSpPr>
          <p:nvPr userDrawn="1"/>
        </p:nvSpPr>
        <p:spPr bwMode="auto">
          <a:xfrm>
            <a:off x="1742400" y="6218242"/>
            <a:ext cx="5877600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sz="900" dirty="0"/>
              <a:t>www.agroscope.ch I </a:t>
            </a:r>
            <a:r>
              <a:rPr lang="fr-FR" sz="900" dirty="0" err="1">
                <a:effectLst/>
              </a:rPr>
              <a:t>gutes</a:t>
            </a:r>
            <a:r>
              <a:rPr lang="fr-FR" sz="900" baseline="0" dirty="0">
                <a:effectLst/>
              </a:rPr>
              <a:t> Essen, </a:t>
            </a:r>
            <a:r>
              <a:rPr lang="fr-FR" sz="900" baseline="0" dirty="0" err="1">
                <a:effectLst/>
              </a:rPr>
              <a:t>gesunde</a:t>
            </a:r>
            <a:r>
              <a:rPr lang="fr-FR" sz="900" baseline="0" dirty="0">
                <a:effectLst/>
              </a:rPr>
              <a:t> </a:t>
            </a:r>
            <a:r>
              <a:rPr lang="fr-FR" sz="900" baseline="0" dirty="0" err="1">
                <a:effectLst/>
              </a:rPr>
              <a:t>Umwelt</a:t>
            </a:r>
            <a:endParaRPr lang="fr-FR" sz="900" dirty="0">
              <a:effectLst/>
            </a:endParaRPr>
          </a:p>
          <a:p>
            <a:pPr>
              <a:spcBef>
                <a:spcPct val="50000"/>
              </a:spcBef>
            </a:pPr>
            <a:endParaRPr lang="de-CH" sz="900" dirty="0"/>
          </a:p>
        </p:txBody>
      </p:sp>
      <p:pic>
        <p:nvPicPr>
          <p:cNvPr id="9" name="Picture 37" descr="Logo_CMYK_pos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00" y="381600"/>
            <a:ext cx="19970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rotbalken_Agroscope_PPT_S2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29845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253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711200" y="304800"/>
            <a:ext cx="680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CA" sz="2400"/>
          </a:p>
        </p:txBody>
      </p:sp>
      <p:sp>
        <p:nvSpPr>
          <p:cNvPr id="1051" name="Rectangle 27"/>
          <p:cNvSpPr>
            <a:spLocks noGrp="1" noChangeArrowheads="1"/>
          </p:cNvSpPr>
          <p:nvPr>
            <p:ph type="title"/>
          </p:nvPr>
        </p:nvSpPr>
        <p:spPr bwMode="auto">
          <a:xfrm>
            <a:off x="1609618" y="334576"/>
            <a:ext cx="9948333" cy="9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Der </a:t>
            </a:r>
            <a:r>
              <a:rPr lang="en-GB" dirty="0" err="1"/>
              <a:t>Titel</a:t>
            </a:r>
            <a:r>
              <a:rPr lang="en-GB" dirty="0"/>
              <a:t> </a:t>
            </a:r>
            <a:r>
              <a:rPr lang="en-GB" dirty="0" err="1"/>
              <a:t>kann</a:t>
            </a:r>
            <a:r>
              <a:rPr lang="en-GB" dirty="0"/>
              <a:t> </a:t>
            </a:r>
            <a:r>
              <a:rPr lang="en-GB" dirty="0" err="1"/>
              <a:t>einzeilig</a:t>
            </a:r>
            <a:r>
              <a:rPr lang="en-GB" dirty="0"/>
              <a:t>, maximal </a:t>
            </a:r>
            <a:r>
              <a:rPr lang="en-GB" dirty="0" err="1"/>
              <a:t>zweizeilig</a:t>
            </a:r>
            <a:r>
              <a:rPr lang="en-GB" dirty="0"/>
              <a:t> </a:t>
            </a:r>
            <a:r>
              <a:rPr lang="en-GB" dirty="0" err="1"/>
              <a:t>sein</a:t>
            </a:r>
            <a:endParaRPr lang="en-GB" dirty="0"/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6967" y="1449388"/>
            <a:ext cx="9963151" cy="454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Klicken</a:t>
            </a:r>
            <a:r>
              <a:rPr lang="en-GB" dirty="0"/>
              <a:t> </a:t>
            </a:r>
            <a:r>
              <a:rPr lang="en-GB" dirty="0" err="1"/>
              <a:t>Sie</a:t>
            </a:r>
            <a:r>
              <a:rPr lang="en-GB" dirty="0"/>
              <a:t>, um die </a:t>
            </a:r>
            <a:r>
              <a:rPr lang="en-GB" dirty="0" err="1"/>
              <a:t>Formate</a:t>
            </a:r>
            <a:r>
              <a:rPr lang="en-GB" dirty="0"/>
              <a:t> des </a:t>
            </a:r>
            <a:r>
              <a:rPr lang="en-GB" dirty="0" err="1"/>
              <a:t>Vorlagentextes</a:t>
            </a:r>
            <a:r>
              <a:rPr lang="en-GB" dirty="0"/>
              <a:t>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pic>
        <p:nvPicPr>
          <p:cNvPr id="1063" name="Picture 39" descr="Logo_col_wappen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632" y="390524"/>
            <a:ext cx="533399" cy="54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" name="Line 40"/>
          <p:cNvSpPr>
            <a:spLocks noChangeShapeType="1"/>
          </p:cNvSpPr>
          <p:nvPr/>
        </p:nvSpPr>
        <p:spPr bwMode="auto">
          <a:xfrm flipH="1">
            <a:off x="1652434" y="6048375"/>
            <a:ext cx="9994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 sz="2400"/>
          </a:p>
        </p:txBody>
      </p:sp>
      <p:pic>
        <p:nvPicPr>
          <p:cNvPr id="1071" name="Picture 47" descr="rotbalken_Agroscope_PPT_S2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51"/>
            <a:ext cx="397933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3" name="Text Box 49"/>
          <p:cNvSpPr txBox="1">
            <a:spLocks noChangeArrowheads="1"/>
          </p:cNvSpPr>
          <p:nvPr/>
        </p:nvSpPr>
        <p:spPr bwMode="auto">
          <a:xfrm>
            <a:off x="8585200" y="6127750"/>
            <a:ext cx="3022600" cy="14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05000"/>
              </a:lnSpc>
              <a:spcBef>
                <a:spcPct val="50000"/>
              </a:spcBef>
            </a:pPr>
            <a:fld id="{46710109-66D9-4269-ADFB-6DC9820E2C14}" type="slidenum">
              <a:rPr lang="de-CH" sz="900"/>
              <a:pPr algn="r">
                <a:lnSpc>
                  <a:spcPct val="105000"/>
                </a:lnSpc>
                <a:spcBef>
                  <a:spcPct val="50000"/>
                </a:spcBef>
              </a:pPr>
              <a:t>‹N°›</a:t>
            </a:fld>
            <a:r>
              <a:rPr lang="de-CH" sz="900"/>
              <a:t> </a:t>
            </a:r>
          </a:p>
        </p:txBody>
      </p:sp>
      <p:sp>
        <p:nvSpPr>
          <p:cNvPr id="1076" name="Text Box 52"/>
          <p:cNvSpPr txBox="1">
            <a:spLocks noChangeArrowheads="1"/>
          </p:cNvSpPr>
          <p:nvPr/>
        </p:nvSpPr>
        <p:spPr bwMode="auto">
          <a:xfrm>
            <a:off x="1516967" y="6086475"/>
            <a:ext cx="1034459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/>
              <a:t>Testing effective and sustainable management strategies for the control of the horticultural pest Lygus </a:t>
            </a:r>
            <a:r>
              <a:rPr lang="en-US" sz="900" b="1" dirty="0" err="1"/>
              <a:t>rugulipennis</a:t>
            </a:r>
            <a:r>
              <a:rPr lang="en-US" sz="900" b="1" dirty="0"/>
              <a:t> ECE 2023</a:t>
            </a:r>
          </a:p>
        </p:txBody>
      </p:sp>
      <p:sp>
        <p:nvSpPr>
          <p:cNvPr id="11" name="Text Box 53">
            <a:extLst>
              <a:ext uri="{FF2B5EF4-FFF2-40B4-BE49-F238E27FC236}">
                <a16:creationId xmlns:a16="http://schemas.microsoft.com/office/drawing/2014/main" id="{0CB45BC4-DF53-46CC-AE6A-3A6FF16FD0A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19284" y="6234863"/>
            <a:ext cx="439551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900" dirty="0"/>
              <a:t>Louis Sutter et al.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177800" indent="-1778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78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</a:defRPr>
      </a:lvl2pPr>
      <a:lvl3pPr marL="534988" indent="-176213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</a:defRPr>
      </a:lvl3pPr>
      <a:lvl4pPr marL="714375" indent="-1778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</a:defRPr>
      </a:lvl4pPr>
      <a:lvl5pPr marL="900113" indent="-18415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</a:defRPr>
      </a:lvl5pPr>
      <a:lvl6pPr marL="1357313" indent="-18415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1814513" indent="-18415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2271713" indent="-18415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2728913" indent="-18415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louis.sutter@agroscope.admin.ch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4" name="Rectangle 1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 xmlns:a="http://schemas.openxmlformats.org/drawingml/2006/main">
              <a:rPr lang="fr" dirty="0"/>
              <a:t/>
            </a:r>
            <a:br xmlns:a="http://schemas.openxmlformats.org/drawingml/2006/main">
              <a:rPr lang="de-CH" dirty="0"/>
            </a:br>
            <a:r xmlns:a="http://schemas.openxmlformats.org/drawingml/2006/main">
              <a:rPr lang="fr" dirty="0"/>
              <a:t/>
            </a:r>
            <a:br xmlns:a="http://schemas.openxmlformats.org/drawingml/2006/main">
              <a:rPr lang="de-CH" dirty="0"/>
            </a:br>
            <a:endParaRPr xmlns:a="http://schemas.openxmlformats.org/drawingml/2006/main" lang="de-CH" dirty="0"/>
          </a:p>
        </p:txBody>
      </p:sp>
      <p:sp>
        <p:nvSpPr>
          <p:cNvPr id="51215" name="Rectangle 15"/>
          <p:cNvSpPr>
            <a:spLocks noGrp="1" noChangeArrowheads="1"/>
          </p:cNvSpPr>
          <p:nvPr>
            <p:ph type="subTitle" idx="1"/>
          </p:nvPr>
        </p:nvSpPr>
        <p:spPr>
          <a:xfrm>
            <a:off x="1728000" y="5131451"/>
            <a:ext cx="10068665" cy="1111522"/>
          </a:xfrm>
        </p:spPr>
        <p:txBody>
          <a:bodyPr/>
          <a:lstStyle/>
          <a:p>
            <a:r xmlns:a="http://schemas.openxmlformats.org/drawingml/2006/main">
              <a:rPr lang="fr" sz="1800" dirty="0"/>
              <a:t>ECE2023</a:t>
            </a:r>
          </a:p>
          <a:p>
            <a:r xmlns:a="http://schemas.openxmlformats.org/drawingml/2006/main">
              <a:rPr lang="fr" sz="1800" dirty="0"/>
              <a:t>16 octobre 2023 Héraklion, GR</a:t>
            </a:r>
          </a:p>
          <a:p>
            <a:r xmlns:a="http://schemas.openxmlformats.org/drawingml/2006/main">
              <a:rPr lang="fr" sz="1800" dirty="0"/>
              <a:t> </a:t>
            </a: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728000" y="2340404"/>
            <a:ext cx="7429500" cy="248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 xmlns:a="http://schemas.openxmlformats.org/drawingml/2006/main">
              <a:rPr lang="fr" b="1" dirty="0"/>
              <a:t>Tester des stratégies de gestion efficaces et durables pour lutter contre le ravageur horticole </a:t>
            </a:r>
            <a:r xmlns:a="http://schemas.openxmlformats.org/drawingml/2006/main">
              <a:rPr lang="fr" b="1" i="1" dirty="0"/>
              <a:t>Lygus </a:t>
            </a:r>
            <a:r xmlns:a="http://schemas.openxmlformats.org/drawingml/2006/main">
              <a:rPr lang="fr" b="1" i="1" dirty="0" err="1"/>
              <a:t>rugulipennis</a:t>
            </a:r>
            <a:endParaRPr xmlns:a="http://schemas.openxmlformats.org/drawingml/2006/main" lang="fr-CH" b="1" i="1" dirty="0"/>
          </a:p>
          <a:p>
            <a:pPr xmlns:a="http://schemas.openxmlformats.org/drawingml/2006/main"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</a:pPr>
            <a:r xmlns:a="http://schemas.openxmlformats.org/drawingml/2006/main">
              <a:rPr lang="fr" sz="1600" b="1" dirty="0"/>
              <a:t>Louis Sutter¹</a:t>
            </a:r>
          </a:p>
          <a:p>
            <a:pPr xmlns:a="http://schemas.openxmlformats.org/drawingml/2006/main" eaLnBrk="1" hangingPunct="1">
              <a:spcBef>
                <a:spcPts val="600"/>
              </a:spcBef>
              <a:spcAft>
                <a:spcPts val="0"/>
              </a:spcAft>
            </a:pPr>
            <a:r xmlns:a="http://schemas.openxmlformats.org/drawingml/2006/main">
              <a:rPr lang="fr" sz="1100" b="1" dirty="0"/>
              <a:t>¹ </a:t>
            </a:r>
            <a:r xmlns:a="http://schemas.openxmlformats.org/drawingml/2006/main">
              <a:rPr lang="fr" sz="1100" dirty="0" err="1"/>
              <a:t>Agroscope , </a:t>
            </a:r>
            <a:r xmlns:a="http://schemas.openxmlformats.org/drawingml/2006/main">
              <a:rPr lang="fr" sz="1100" dirty="0" err="1"/>
              <a:t>Systèmes </a:t>
            </a:r>
            <a:r xmlns:a="http://schemas.openxmlformats.org/drawingml/2006/main">
              <a:rPr lang="fr" sz="1100" dirty="0"/>
              <a:t>de Production Végétale </a:t>
            </a:r>
            <a:r xmlns:a="http://schemas.openxmlformats.org/drawingml/2006/main">
              <a:rPr lang="fr" sz="1100" dirty="0"/>
              <a:t>, Route des </a:t>
            </a:r>
            <a:r xmlns:a="http://schemas.openxmlformats.org/drawingml/2006/main">
              <a:rPr lang="fr" sz="1100" dirty="0" err="1"/>
              <a:t>Eterpys </a:t>
            </a:r>
            <a:r xmlns:a="http://schemas.openxmlformats.org/drawingml/2006/main">
              <a:rPr lang="fr" sz="1100" dirty="0"/>
              <a:t>18, 1964 Conthey, </a:t>
            </a:r>
            <a:r xmlns:a="http://schemas.openxmlformats.org/drawingml/2006/main">
              <a:rPr lang="fr" sz="1100" dirty="0" err="1"/>
              <a:t>Suisse</a:t>
            </a:r>
            <a:endParaRPr xmlns:a="http://schemas.openxmlformats.org/drawingml/2006/main" lang="fr-CH" sz="1100" dirty="0"/>
          </a:p>
          <a:p>
            <a:pPr eaLnBrk="1" hangingPunct="1">
              <a:spcAft>
                <a:spcPts val="0"/>
              </a:spcAft>
            </a:pPr>
            <a:endParaRPr lang="de-CH" sz="1200" b="1" dirty="0"/>
          </a:p>
        </p:txBody>
      </p:sp>
    </p:spTree>
    <p:extLst>
      <p:ext uri="{BB962C8B-B14F-4D97-AF65-F5344CB8AC3E}">
        <p14:creationId xmlns:p14="http://schemas.microsoft.com/office/powerpoint/2010/main" val="1829253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A7D46419-A8EB-4153-9CA4-7F8E146723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65"/>
          <a:stretch/>
        </p:blipFill>
        <p:spPr>
          <a:xfrm rot="10800000">
            <a:off x="7758932" y="763571"/>
            <a:ext cx="3857625" cy="513904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fr" i="1" dirty="0" err="1"/>
              <a:t>Lygus</a:t>
            </a:r>
            <a:r xmlns:a="http://schemas.openxmlformats.org/drawingml/2006/main">
              <a:rPr lang="fr" i="1" dirty="0"/>
              <a:t> </a:t>
            </a:r>
            <a:r xmlns:a="http://schemas.openxmlformats.org/drawingml/2006/main">
              <a:rPr lang="fr" i="1" dirty="0" err="1"/>
              <a:t>rugulipennis</a:t>
            </a:r>
            <a:endParaRPr xmlns:a="http://schemas.openxmlformats.org/drawingml/2006/main" lang="de-CH" i="1" dirty="0">
              <a:solidFill>
                <a:srgbClr val="262673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09618" y="1320264"/>
            <a:ext cx="5730131" cy="3672995"/>
          </a:xfrm>
        </p:spPr>
        <p:txBody>
          <a:bodyPr/>
          <a:lstStyle/>
          <a:p>
            <a:pPr xmlns:a="http://schemas.openxmlformats.org/drawingml/2006/main">
              <a:spcBef>
                <a:spcPts val="1200"/>
              </a:spcBef>
            </a:pPr>
            <a:r xmlns:a="http://schemas.openxmlformats.org/drawingml/2006/main">
              <a:rPr lang="fr" sz="2000" dirty="0"/>
              <a:t>Ravageur important dans la production en serre</a:t>
            </a:r>
          </a:p>
          <a:p>
            <a:pPr xmlns:a="http://schemas.openxmlformats.org/drawingml/2006/main">
              <a:spcBef>
                <a:spcPts val="1200"/>
              </a:spcBef>
            </a:pPr>
            <a:r xmlns:a="http://schemas.openxmlformats.org/drawingml/2006/main">
              <a:rPr lang="fr" sz="2000" dirty="0"/>
              <a:t>Distribué dans le monde entier</a:t>
            </a:r>
          </a:p>
          <a:p>
            <a:pPr xmlns:a="http://schemas.openxmlformats.org/drawingml/2006/main">
              <a:spcBef>
                <a:spcPts val="1200"/>
              </a:spcBef>
            </a:pPr>
            <a:r xmlns:a="http://schemas.openxmlformats.org/drawingml/2006/main">
              <a:rPr lang="fr" sz="2000" dirty="0"/>
              <a:t>Peu de moyens de contrôle, de résistance et de retrait</a:t>
            </a:r>
          </a:p>
          <a:p>
            <a:pPr xmlns:a="http://schemas.openxmlformats.org/drawingml/2006/main">
              <a:spcBef>
                <a:spcPts val="1200"/>
              </a:spcBef>
            </a:pPr>
            <a:r xmlns:a="http://schemas.openxmlformats.org/drawingml/2006/main">
              <a:rPr lang="fr" sz="2000" dirty="0"/>
              <a:t>Colonisation d'adultes extérieurs en été</a:t>
            </a:r>
          </a:p>
          <a:p>
            <a:endParaRPr lang="de-CH" sz="2000" dirty="0"/>
          </a:p>
          <a:p>
            <a:pPr marL="0" indent="0">
              <a:buNone/>
            </a:pPr>
            <a:endParaRPr lang="de-CH" sz="20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87F714F-6515-4F38-9B9E-561FF8AF4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307" y="3185004"/>
            <a:ext cx="4852251" cy="272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4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fr" dirty="0"/>
              <a:t>Question </a:t>
            </a:r>
            <a:endParaRPr xmlns:a="http://schemas.openxmlformats.org/drawingml/2006/main" lang="de-CH" dirty="0"/>
            <a:r xmlns:a="http://schemas.openxmlformats.org/drawingml/2006/main">
              <a:rPr lang="fr" dirty="0" err="1"/>
              <a:t>de recherche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83706" y="1286463"/>
            <a:ext cx="7114750" cy="4545012"/>
          </a:xfrm>
        </p:spPr>
        <p:txBody>
          <a:bodyPr/>
          <a:lstStyle/>
          <a:p>
            <a:r xmlns:a="http://schemas.openxmlformats.org/drawingml/2006/main">
              <a:rPr lang="fr" dirty="0"/>
              <a:t>Est-il possible de réduire les dégâts causés par Lygus aux cultures grâce à une combinaison des mesures de contrôle suivantes</a:t>
            </a:r>
          </a:p>
          <a:p>
            <a:pPr xmlns:a="http://schemas.openxmlformats.org/drawingml/2006/main" lvl="1"/>
            <a:r xmlns:a="http://schemas.openxmlformats.org/drawingml/2006/main">
              <a:rPr lang="fr" dirty="0"/>
              <a:t>Compétition avec </a:t>
            </a:r>
            <a:r xmlns:a="http://schemas.openxmlformats.org/drawingml/2006/main">
              <a:rPr lang="fr" i="1" dirty="0" err="1"/>
              <a:t>Macrolophus </a:t>
            </a:r>
            <a:r xmlns:a="http://schemas.openxmlformats.org/drawingml/2006/main">
              <a:rPr lang="fr" i="1" dirty="0"/>
              <a:t>pygmaeus </a:t>
            </a:r>
            <a:r xmlns:a="http://schemas.openxmlformats.org/drawingml/2006/main">
              <a:rPr lang="fr" dirty="0"/>
              <a:t>(bande fleurie)</a:t>
            </a:r>
          </a:p>
          <a:p>
            <a:pPr xmlns:a="http://schemas.openxmlformats.org/drawingml/2006/main" lvl="1"/>
            <a:r xmlns:a="http://schemas.openxmlformats.org/drawingml/2006/main">
              <a:rPr lang="fr" dirty="0"/>
              <a:t>pièges à lumière</a:t>
            </a:r>
          </a:p>
          <a:p>
            <a:pPr xmlns:a="http://schemas.openxmlformats.org/drawingml/2006/main" lvl="1"/>
            <a:r xmlns:a="http://schemas.openxmlformats.org/drawingml/2006/main">
              <a:rPr lang="fr" dirty="0"/>
              <a:t>champignons entomopathogènes</a:t>
            </a:r>
          </a:p>
          <a:p>
            <a:pPr xmlns:a="http://schemas.openxmlformats.org/drawingml/2006/main" lvl="1"/>
            <a:r xmlns:a="http://schemas.openxmlformats.org/drawingml/2006/main">
              <a:rPr lang="fr" dirty="0"/>
              <a:t>répulsifs</a:t>
            </a:r>
            <a:endParaRPr xmlns:a="http://schemas.openxmlformats.org/drawingml/2006/main" lang="de-CH" dirty="0"/>
          </a:p>
          <a:p>
            <a:endParaRPr lang="de-CH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50D9F3A-BCDA-467A-B547-34E730532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960" y="526555"/>
            <a:ext cx="3059495" cy="543910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970646" y="2866134"/>
            <a:ext cx="2338912" cy="23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6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F1F3A1-1ADA-4762-AC18-183618C08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fr" dirty="0"/>
              <a:t>Matériel &amp; Méthodes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0E423C-FEC3-4EDB-B146-CF7077B35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968" y="1286463"/>
            <a:ext cx="4704702" cy="4545012"/>
          </a:xfrm>
        </p:spPr>
        <p:txBody>
          <a:bodyPr/>
          <a:lstStyle/>
          <a:p>
            <a:r xmlns:a="http://schemas.openxmlformats.org/drawingml/2006/main">
              <a:rPr lang="fr" dirty="0" err="1"/>
              <a:t>Deux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pantalons verts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avec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/>
              <a:t>aubergines ( </a:t>
            </a:r>
            <a:r xmlns:a="http://schemas.openxmlformats.org/drawingml/2006/main">
              <a:rPr lang="fr" i="1" dirty="0"/>
              <a:t>Solanum </a:t>
            </a:r>
            <a:r xmlns:a="http://schemas.openxmlformats.org/drawingml/2006/main">
              <a:rPr lang="fr" i="1" dirty="0" err="1"/>
              <a:t>melongea </a:t>
            </a:r>
            <a:r xmlns:a="http://schemas.openxmlformats.org/drawingml/2006/main">
              <a:rPr lang="fr" dirty="0"/>
              <a:t>).</a:t>
            </a:r>
            <a:endParaRPr xmlns:a="http://schemas.openxmlformats.org/drawingml/2006/main" lang="de-CH" dirty="0"/>
          </a:p>
          <a:p>
            <a:r xmlns:a="http://schemas.openxmlformats.org/drawingml/2006/main">
              <a:rPr lang="fr" dirty="0" err="1"/>
              <a:t>Un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contrôle</a:t>
            </a:r>
            <a:endParaRPr xmlns:a="http://schemas.openxmlformats.org/drawingml/2006/main" lang="de-CH" dirty="0"/>
          </a:p>
          <a:p>
            <a:r xmlns:a="http://schemas.openxmlformats.org/drawingml/2006/main">
              <a:rPr lang="fr" dirty="0" err="1"/>
              <a:t>Une </a:t>
            </a:r>
            <a:r xmlns:a="http://schemas.openxmlformats.org/drawingml/2006/main">
              <a:rPr lang="fr" dirty="0"/>
              <a:t>« </a:t>
            </a:r>
            <a:r xmlns:a="http://schemas.openxmlformats.org/drawingml/2006/main">
              <a:rPr lang="fr" dirty="0" err="1"/>
              <a:t>intervention </a:t>
            </a:r>
            <a:r xmlns:a="http://schemas.openxmlformats.org/drawingml/2006/main">
              <a:rPr lang="fr" dirty="0"/>
              <a:t>» </a:t>
            </a:r>
            <a:r xmlns:a="http://schemas.openxmlformats.org/drawingml/2006/main">
              <a:rPr lang="fr" dirty="0">
                <a:sym typeface="Wingdings" panose="05000000000000000000" pitchFamily="2" charset="2"/>
              </a:rPr>
              <a:t> IPM</a:t>
            </a:r>
            <a:endParaRPr xmlns:a="http://schemas.openxmlformats.org/drawingml/2006/main" lang="de-CH" dirty="0"/>
          </a:p>
          <a:p>
            <a:pPr xmlns:a="http://schemas.openxmlformats.org/drawingml/2006/main" lvl="1"/>
            <a:r xmlns:a="http://schemas.openxmlformats.org/drawingml/2006/main">
              <a:rPr lang="fr" dirty="0" err="1"/>
              <a:t>Bande </a:t>
            </a:r>
            <a:r xmlns:a="http://schemas.openxmlformats.org/drawingml/2006/main">
              <a:rPr lang="fr" dirty="0"/>
              <a:t>fleurie </a:t>
            </a:r>
            <a:r xmlns:a="http://schemas.openxmlformats.org/drawingml/2006/main">
              <a:rPr lang="fr" dirty="0"/>
              <a:t>Calendula</a:t>
            </a:r>
          </a:p>
          <a:p>
            <a:pPr xmlns:a="http://schemas.openxmlformats.org/drawingml/2006/main" lvl="1"/>
            <a:r xmlns:a="http://schemas.openxmlformats.org/drawingml/2006/main">
              <a:rPr lang="fr" i="1" dirty="0"/>
              <a:t>M. </a:t>
            </a:r>
            <a:r xmlns:a="http://schemas.openxmlformats.org/drawingml/2006/main">
              <a:rPr lang="fr" i="1" dirty="0" err="1"/>
              <a:t>pygmaues</a:t>
            </a:r>
            <a:endParaRPr xmlns:a="http://schemas.openxmlformats.org/drawingml/2006/main" lang="de-CH" i="1" dirty="0"/>
          </a:p>
          <a:p>
            <a:pPr xmlns:a="http://schemas.openxmlformats.org/drawingml/2006/main" lvl="1"/>
            <a:r xmlns:a="http://schemas.openxmlformats.org/drawingml/2006/main">
              <a:rPr lang="fr" i="1" dirty="0"/>
              <a:t>B. </a:t>
            </a:r>
            <a:r xmlns:a="http://schemas.openxmlformats.org/drawingml/2006/main">
              <a:rPr lang="fr" i="1" dirty="0" err="1"/>
              <a:t>bassiana</a:t>
            </a:r>
            <a:endParaRPr xmlns:a="http://schemas.openxmlformats.org/drawingml/2006/main" lang="de-CH" i="1" dirty="0"/>
          </a:p>
          <a:p>
            <a:pPr xmlns:a="http://schemas.openxmlformats.org/drawingml/2006/main" lvl="1"/>
            <a:r xmlns:a="http://schemas.openxmlformats.org/drawingml/2006/main">
              <a:rPr lang="fr" dirty="0" err="1"/>
              <a:t>Piège </a:t>
            </a:r>
            <a:r xmlns:a="http://schemas.openxmlformats.org/drawingml/2006/main">
              <a:rPr lang="fr" dirty="0"/>
              <a:t>lumineux </a:t>
            </a:r>
            <a:r xmlns:a="http://schemas.openxmlformats.org/drawingml/2006/main">
              <a:rPr lang="fr" dirty="0"/>
              <a:t>(van Tol et al.)</a:t>
            </a:r>
          </a:p>
          <a:p>
            <a:pPr xmlns:a="http://schemas.openxmlformats.org/drawingml/2006/main" lvl="1"/>
            <a:r xmlns:a="http://schemas.openxmlformats.org/drawingml/2006/main">
              <a:rPr lang="fr" dirty="0"/>
              <a:t>Répulsif ( </a:t>
            </a:r>
            <a:r xmlns:a="http://schemas.openxmlformats.org/drawingml/2006/main">
              <a:rPr lang="fr" dirty="0" err="1"/>
              <a:t>Hexylbutyrate </a:t>
            </a:r>
            <a:r xmlns:a="http://schemas.openxmlformats.org/drawingml/2006/main">
              <a:rPr lang="fr" dirty="0"/>
              <a:t>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EDEE3DA-FFE9-4F7C-80A2-DA5CA1889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819" y="1492517"/>
            <a:ext cx="6330116" cy="444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60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A7E04CE-DE42-47F6-9097-FE8A49BBD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 xmlns:a="http://schemas.openxmlformats.org/drawingml/2006/main">
              <a:rPr lang="fr" dirty="0" err="1"/>
              <a:t>Trois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sorties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de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adultes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sur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croissance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saison</a:t>
            </a:r>
            <a:endParaRPr xmlns:a="http://schemas.openxmlformats.org/drawingml/2006/main" lang="de-CH" dirty="0"/>
          </a:p>
          <a:p>
            <a:pPr xmlns:a="http://schemas.openxmlformats.org/drawingml/2006/main" lvl="1"/>
            <a:r xmlns:a="http://schemas.openxmlformats.org/drawingml/2006/main">
              <a:rPr lang="fr" dirty="0"/>
              <a:t>1 / plante</a:t>
            </a:r>
          </a:p>
          <a:p>
            <a:r xmlns:a="http://schemas.openxmlformats.org/drawingml/2006/main">
              <a:rPr lang="fr" dirty="0" err="1"/>
              <a:t>Suivi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par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intervention</a:t>
            </a:r>
            <a:endParaRPr xmlns:a="http://schemas.openxmlformats.org/drawingml/2006/main" lang="de-CH" dirty="0"/>
          </a:p>
          <a:p>
            <a:pPr xmlns:a="http://schemas.openxmlformats.org/drawingml/2006/main" lvl="1"/>
            <a:r xmlns:a="http://schemas.openxmlformats.org/drawingml/2006/main">
              <a:rPr lang="fr" dirty="0" err="1"/>
              <a:t>Bande </a:t>
            </a:r>
            <a:r xmlns:a="http://schemas.openxmlformats.org/drawingml/2006/main">
              <a:rPr lang="fr" dirty="0"/>
              <a:t>fleurie </a:t>
            </a:r>
            <a:r xmlns:a="http://schemas.openxmlformats.org/drawingml/2006/main">
              <a:rPr lang="fr" dirty="0"/>
              <a:t>Calendula</a:t>
            </a:r>
          </a:p>
          <a:p>
            <a:pPr xmlns:a="http://schemas.openxmlformats.org/drawingml/2006/main" lvl="1"/>
            <a:r xmlns:a="http://schemas.openxmlformats.org/drawingml/2006/main">
              <a:rPr lang="fr" i="1" dirty="0"/>
              <a:t>M. </a:t>
            </a:r>
            <a:r xmlns:a="http://schemas.openxmlformats.org/drawingml/2006/main">
              <a:rPr lang="fr" i="1" dirty="0" err="1"/>
              <a:t>pygmaues</a:t>
            </a:r>
            <a:endParaRPr xmlns:a="http://schemas.openxmlformats.org/drawingml/2006/main" lang="de-CH" i="1" dirty="0"/>
          </a:p>
          <a:p>
            <a:pPr xmlns:a="http://schemas.openxmlformats.org/drawingml/2006/main" lvl="1"/>
            <a:r xmlns:a="http://schemas.openxmlformats.org/drawingml/2006/main">
              <a:rPr lang="fr" i="1" dirty="0"/>
              <a:t>B. </a:t>
            </a:r>
            <a:r xmlns:a="http://schemas.openxmlformats.org/drawingml/2006/main">
              <a:rPr lang="fr" i="1" dirty="0" err="1"/>
              <a:t>bassiana</a:t>
            </a:r>
            <a:endParaRPr xmlns:a="http://schemas.openxmlformats.org/drawingml/2006/main" lang="de-CH" i="1" dirty="0"/>
          </a:p>
          <a:p>
            <a:pPr xmlns:a="http://schemas.openxmlformats.org/drawingml/2006/main" lvl="1"/>
            <a:r xmlns:a="http://schemas.openxmlformats.org/drawingml/2006/main">
              <a:rPr lang="fr" dirty="0" err="1"/>
              <a:t>Piège </a:t>
            </a:r>
            <a:r xmlns:a="http://schemas.openxmlformats.org/drawingml/2006/main">
              <a:rPr lang="fr" dirty="0"/>
              <a:t>lumineux </a:t>
            </a:r>
            <a:r xmlns:a="http://schemas.openxmlformats.org/drawingml/2006/main">
              <a:rPr lang="fr" dirty="0"/>
              <a:t>(van Tol et al.)</a:t>
            </a:r>
          </a:p>
          <a:p>
            <a:pPr xmlns:a="http://schemas.openxmlformats.org/drawingml/2006/main" lvl="1"/>
            <a:r xmlns:a="http://schemas.openxmlformats.org/drawingml/2006/main">
              <a:rPr lang="fr" dirty="0"/>
              <a:t>Répulsif ( </a:t>
            </a:r>
            <a:r xmlns:a="http://schemas.openxmlformats.org/drawingml/2006/main">
              <a:rPr lang="fr" dirty="0" err="1"/>
              <a:t>Hexylbutyrate </a:t>
            </a:r>
            <a:r xmlns:a="http://schemas.openxmlformats.org/drawingml/2006/main">
              <a:rPr lang="fr" dirty="0"/>
              <a:t>)</a:t>
            </a:r>
          </a:p>
          <a:p>
            <a:r xmlns:a="http://schemas.openxmlformats.org/drawingml/2006/main">
              <a:rPr lang="fr" dirty="0" err="1"/>
              <a:t>Suivi </a:t>
            </a:r>
            <a:r xmlns:a="http://schemas.openxmlformats.org/drawingml/2006/main">
              <a:rPr lang="fr" dirty="0"/>
              <a:t>hebdomadaire </a:t>
            </a:r>
            <a:r xmlns:a="http://schemas.openxmlformats.org/drawingml/2006/main">
              <a:rPr lang="fr" dirty="0"/>
              <a:t>:</a:t>
            </a:r>
          </a:p>
          <a:p>
            <a:pPr xmlns:a="http://schemas.openxmlformats.org/drawingml/2006/main" lvl="1"/>
            <a:r xmlns:a="http://schemas.openxmlformats.org/drawingml/2006/main">
              <a:rPr lang="fr" dirty="0" err="1"/>
              <a:t>Abondance </a:t>
            </a:r>
            <a:r xmlns:a="http://schemas.openxmlformats.org/drawingml/2006/main">
              <a:rPr lang="fr" dirty="0"/>
              <a:t>sur </a:t>
            </a:r>
            <a:r xmlns:a="http://schemas.openxmlformats.org/drawingml/2006/main">
              <a:rPr lang="fr" dirty="0" err="1"/>
              <a:t>les cultures</a:t>
            </a:r>
            <a:endParaRPr xmlns:a="http://schemas.openxmlformats.org/drawingml/2006/main" lang="de-CH" dirty="0"/>
          </a:p>
          <a:p>
            <a:pPr xmlns:a="http://schemas.openxmlformats.org/drawingml/2006/main" lvl="1"/>
            <a:r xmlns:a="http://schemas.openxmlformats.org/drawingml/2006/main">
              <a:rPr lang="fr" dirty="0"/>
              <a:t>Bourgeon et </a:t>
            </a:r>
            <a:r xmlns:a="http://schemas.openxmlformats.org/drawingml/2006/main">
              <a:rPr lang="fr" dirty="0" err="1"/>
              <a:t>fleur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nombre</a:t>
            </a:r>
            <a:endParaRPr xmlns:a="http://schemas.openxmlformats.org/drawingml/2006/main" lang="de-CH" dirty="0"/>
          </a:p>
          <a:p>
            <a:pPr xmlns:a="http://schemas.openxmlformats.org/drawingml/2006/main" lvl="1"/>
            <a:r xmlns:a="http://schemas.openxmlformats.org/drawingml/2006/main">
              <a:rPr lang="fr" dirty="0"/>
              <a:t>Récolte</a:t>
            </a:r>
          </a:p>
          <a:p>
            <a:pPr lvl="1"/>
            <a:endParaRPr lang="de-CH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C1BFC86-387A-4E51-B9FA-E67CCF5AA8C6}"/>
              </a:ext>
            </a:extLst>
          </p:cNvPr>
          <p:cNvSpPr txBox="1">
            <a:spLocks/>
          </p:cNvSpPr>
          <p:nvPr/>
        </p:nvSpPr>
        <p:spPr bwMode="auto">
          <a:xfrm>
            <a:off x="1616967" y="466066"/>
            <a:ext cx="9948333" cy="9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r xmlns:a="http://schemas.openxmlformats.org/drawingml/2006/main">
              <a:rPr lang="fr" kern="0" dirty="0"/>
              <a:t>Matériel &amp; Méthodes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333011A-B6FC-4418-BB4D-147101D9B7A7}"/>
              </a:ext>
            </a:extLst>
          </p:cNvPr>
          <p:cNvGrpSpPr/>
          <p:nvPr/>
        </p:nvGrpSpPr>
        <p:grpSpPr>
          <a:xfrm>
            <a:off x="5556739" y="1995854"/>
            <a:ext cx="6266352" cy="3648808"/>
            <a:chOff x="6321669" y="1995854"/>
            <a:chExt cx="5501421" cy="3226777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260091A1-CA20-4819-8163-EECFDF7050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974" b="23974"/>
            <a:stretch/>
          </p:blipFill>
          <p:spPr>
            <a:xfrm>
              <a:off x="7965465" y="1995854"/>
              <a:ext cx="3857625" cy="3226777"/>
            </a:xfrm>
            <a:prstGeom prst="rect">
              <a:avLst/>
            </a:prstGeom>
          </p:spPr>
        </p:pic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64FE58B6-476E-4D26-AEF7-53C1BB250E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779" t="28974" b="23974"/>
            <a:stretch/>
          </p:blipFill>
          <p:spPr>
            <a:xfrm>
              <a:off x="6321669" y="1995854"/>
              <a:ext cx="2670299" cy="32267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882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12378-592D-4B3B-9F5E-68073DF4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E29CA8-6DF8-450C-80DF-317747496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6EBFE97-9096-4B0E-B9A6-1C1B6A3A8D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580" y="331252"/>
            <a:ext cx="9778175" cy="550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78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F93103-26A9-4548-BE76-731CC8259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fr" dirty="0" err="1"/>
              <a:t>Résultats</a:t>
            </a:r>
            <a:endParaRPr xmlns:a="http://schemas.openxmlformats.org/drawingml/2006/main"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98AC14-A644-4966-8ADB-580FDE4E4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967" y="1286463"/>
            <a:ext cx="3006623" cy="4545012"/>
          </a:xfrm>
        </p:spPr>
        <p:txBody>
          <a:bodyPr/>
          <a:lstStyle/>
          <a:p>
            <a:r xmlns:a="http://schemas.openxmlformats.org/drawingml/2006/main">
              <a:rPr lang="fr" dirty="0" err="1"/>
              <a:t>quand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incontrôlé</a:t>
            </a:r>
            <a:endParaRPr xmlns:a="http://schemas.openxmlformats.org/drawingml/2006/main" lang="de-CH" dirty="0"/>
          </a:p>
          <a:p>
            <a:pPr xmlns:a="http://schemas.openxmlformats.org/drawingml/2006/main" lvl="1"/>
            <a:r xmlns:a="http://schemas.openxmlformats.org/drawingml/2006/main">
              <a:rPr lang="fr" dirty="0"/>
              <a:t>Fleur </a:t>
            </a:r>
            <a:r xmlns:a="http://schemas.openxmlformats.org/drawingml/2006/main">
              <a:rPr lang="fr" dirty="0">
                <a:sym typeface="Wingdings" panose="05000000000000000000" pitchFamily="2" charset="2"/>
              </a:rPr>
              <a:t> 0</a:t>
            </a:r>
          </a:p>
          <a:p>
            <a:pPr xmlns:a="http://schemas.openxmlformats.org/drawingml/2006/main" lvl="1"/>
            <a:r xmlns:a="http://schemas.openxmlformats.org/drawingml/2006/main">
              <a:rPr lang="fr" dirty="0">
                <a:sym typeface="Wingdings" panose="05000000000000000000" pitchFamily="2" charset="2"/>
              </a:rPr>
              <a:t>Fruits  0</a:t>
            </a:r>
            <a:endParaRPr xmlns:a="http://schemas.openxmlformats.org/drawingml/2006/main" lang="de-CH" dirty="0"/>
          </a:p>
          <a:p>
            <a:r xmlns:a="http://schemas.openxmlformats.org/drawingml/2006/main">
              <a:rPr lang="fr" dirty="0"/>
              <a:t>LIP</a:t>
            </a:r>
          </a:p>
          <a:p>
            <a:pPr xmlns:a="http://schemas.openxmlformats.org/drawingml/2006/main" lvl="1"/>
            <a:r xmlns:a="http://schemas.openxmlformats.org/drawingml/2006/main">
              <a:rPr lang="fr" dirty="0" err="1"/>
              <a:t>Fluctuation</a:t>
            </a:r>
            <a:endParaRPr xmlns:a="http://schemas.openxmlformats.org/drawingml/2006/main" lang="de-CH" dirty="0"/>
          </a:p>
          <a:p>
            <a:pPr xmlns:a="http://schemas.openxmlformats.org/drawingml/2006/main" lvl="1"/>
            <a:r xmlns:a="http://schemas.openxmlformats.org/drawingml/2006/main">
              <a:rPr lang="fr" dirty="0" err="1"/>
              <a:t>récupération</a:t>
            </a:r>
            <a:endParaRPr xmlns:a="http://schemas.openxmlformats.org/drawingml/2006/main" lang="de-CH" dirty="0"/>
          </a:p>
        </p:txBody>
      </p:sp>
      <p:pic>
        <p:nvPicPr>
          <p:cNvPr id="4" name="Inhaltsplatzhalter 5">
            <a:extLst>
              <a:ext uri="{FF2B5EF4-FFF2-40B4-BE49-F238E27FC236}">
                <a16:creationId xmlns:a16="http://schemas.microsoft.com/office/drawing/2014/main" id="{6B98600E-BC97-4652-BC1A-86B1FD2DCE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45"/>
          <a:stretch/>
        </p:blipFill>
        <p:spPr bwMode="auto">
          <a:xfrm>
            <a:off x="7550215" y="2082054"/>
            <a:ext cx="4123857" cy="3639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7A063E5-DE30-4526-8430-563B654D301E}"/>
              </a:ext>
            </a:extLst>
          </p:cNvPr>
          <p:cNvSpPr txBox="1"/>
          <p:nvPr/>
        </p:nvSpPr>
        <p:spPr>
          <a:xfrm>
            <a:off x="10504694" y="3652133"/>
            <a:ext cx="267286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 xmlns:a="http://schemas.openxmlformats.org/drawingml/2006/main">
              <a:rPr lang="fr" sz="1800" dirty="0" err="1"/>
              <a:t>Numéro </a:t>
            </a:r>
            <a:endParaRPr xmlns:a="http://schemas.openxmlformats.org/drawingml/2006/main" lang="de-CH" sz="1800" dirty="0"/>
            <a:r xmlns:a="http://schemas.openxmlformats.org/drawingml/2006/main">
              <a:rPr lang="fr" sz="1800" dirty="0"/>
              <a:t>de fleur</a:t>
            </a:r>
          </a:p>
          <a:p>
            <a:r xmlns:a="http://schemas.openxmlformats.org/drawingml/2006/main">
              <a:rPr lang="fr" sz="1800" dirty="0" err="1"/>
              <a:t>Nombre </a:t>
            </a:r>
            <a:endParaRPr xmlns:a="http://schemas.openxmlformats.org/drawingml/2006/main" lang="de-CH" sz="1800" dirty="0"/>
            <a:r xmlns:a="http://schemas.openxmlformats.org/drawingml/2006/main">
              <a:rPr lang="fr" sz="1800" dirty="0"/>
              <a:t>de fruits</a:t>
            </a:r>
          </a:p>
          <a:p>
            <a:endParaRPr lang="de-CH" sz="180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AB71C0C-E11E-43D9-A0BC-9855A570078A}"/>
              </a:ext>
            </a:extLst>
          </p:cNvPr>
          <p:cNvGrpSpPr/>
          <p:nvPr/>
        </p:nvGrpSpPr>
        <p:grpSpPr>
          <a:xfrm>
            <a:off x="4630939" y="2082055"/>
            <a:ext cx="2731153" cy="3639627"/>
            <a:chOff x="2589269" y="1397257"/>
            <a:chExt cx="2731153" cy="3639627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63D9BF34-2CB1-4726-934A-0BAB93368B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0532"/>
            <a:stretch/>
          </p:blipFill>
          <p:spPr>
            <a:xfrm>
              <a:off x="2589269" y="1397257"/>
              <a:ext cx="2723804" cy="3639627"/>
            </a:xfrm>
            <a:prstGeom prst="rect">
              <a:avLst/>
            </a:prstGeom>
          </p:spPr>
        </p:pic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2CDD5ADD-B591-4E23-BEDB-29875B7BD856}"/>
                </a:ext>
              </a:extLst>
            </p:cNvPr>
            <p:cNvSpPr/>
            <p:nvPr/>
          </p:nvSpPr>
          <p:spPr bwMode="auto">
            <a:xfrm>
              <a:off x="5222631" y="3429000"/>
              <a:ext cx="97791" cy="111662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A9B7FA2C-4DE8-41F0-B981-3A838AFE8141}"/>
              </a:ext>
            </a:extLst>
          </p:cNvPr>
          <p:cNvSpPr txBox="1"/>
          <p:nvPr/>
        </p:nvSpPr>
        <p:spPr>
          <a:xfrm>
            <a:off x="5505334" y="1649628"/>
            <a:ext cx="4721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 xmlns:a="http://schemas.openxmlformats.org/drawingml/2006/main">
              <a:rPr lang="fr" dirty="0"/>
              <a:t>Contrôler la lutte intégrée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D5486AD-C20C-4538-9B65-6CB4B4E6FC45}"/>
              </a:ext>
            </a:extLst>
          </p:cNvPr>
          <p:cNvCxnSpPr/>
          <p:nvPr/>
        </p:nvCxnSpPr>
        <p:spPr bwMode="auto">
          <a:xfrm>
            <a:off x="4853354" y="2082054"/>
            <a:ext cx="0" cy="64684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9B19511A-DF1F-466B-AF73-D98936042DFE}"/>
              </a:ext>
            </a:extLst>
          </p:cNvPr>
          <p:cNvCxnSpPr/>
          <p:nvPr/>
        </p:nvCxnSpPr>
        <p:spPr bwMode="auto">
          <a:xfrm>
            <a:off x="5586045" y="2082054"/>
            <a:ext cx="0" cy="64684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DDA9AEF9-E6BD-4807-96EA-496EC715C531}"/>
              </a:ext>
            </a:extLst>
          </p:cNvPr>
          <p:cNvCxnSpPr/>
          <p:nvPr/>
        </p:nvCxnSpPr>
        <p:spPr bwMode="auto">
          <a:xfrm>
            <a:off x="6362700" y="2082054"/>
            <a:ext cx="0" cy="64684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EB5F3690-32BD-422E-8843-5BD769506CC6}"/>
              </a:ext>
            </a:extLst>
          </p:cNvPr>
          <p:cNvCxnSpPr/>
          <p:nvPr/>
        </p:nvCxnSpPr>
        <p:spPr bwMode="auto">
          <a:xfrm>
            <a:off x="7581900" y="2082054"/>
            <a:ext cx="0" cy="64684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B9A809E1-680D-4146-A4B9-BC16373640D6}"/>
              </a:ext>
            </a:extLst>
          </p:cNvPr>
          <p:cNvCxnSpPr/>
          <p:nvPr/>
        </p:nvCxnSpPr>
        <p:spPr bwMode="auto">
          <a:xfrm>
            <a:off x="8314591" y="2082054"/>
            <a:ext cx="0" cy="64684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E48C265A-0CDC-4FA9-8BB3-0F6C2A8E2F4E}"/>
              </a:ext>
            </a:extLst>
          </p:cNvPr>
          <p:cNvCxnSpPr/>
          <p:nvPr/>
        </p:nvCxnSpPr>
        <p:spPr bwMode="auto">
          <a:xfrm>
            <a:off x="9091246" y="2082054"/>
            <a:ext cx="0" cy="64684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0835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B4907F-87F0-43B2-B5E6-C49BCC40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fr" dirty="0" err="1"/>
              <a:t>Résultats </a:t>
            </a:r>
            <a:r xmlns:a="http://schemas.openxmlformats.org/drawingml/2006/main">
              <a:rPr lang="fr" dirty="0"/>
              <a:t>: </a:t>
            </a:r>
            <a:r xmlns:a="http://schemas.openxmlformats.org/drawingml/2006/main">
              <a:rPr lang="fr" dirty="0" err="1"/>
              <a:t>Rendement</a:t>
            </a:r>
            <a:endParaRPr xmlns:a="http://schemas.openxmlformats.org/drawingml/2006/main"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EF3F88-77B8-43B9-BA98-F1B542880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 xmlns:a="http://schemas.openxmlformats.org/drawingml/2006/main">
              <a:rPr lang="fr" dirty="0"/>
              <a:t>65 % </a:t>
            </a:r>
            <a:r xmlns:a="http://schemas.openxmlformats.org/drawingml/2006/main">
              <a:rPr lang="fr" dirty="0" err="1"/>
              <a:t>de dégâts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réduction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avec </a:t>
            </a:r>
            <a:r xmlns:a="http://schemas.openxmlformats.org/drawingml/2006/main">
              <a:rPr lang="fr" dirty="0"/>
              <a:t>IPM</a:t>
            </a:r>
          </a:p>
          <a:p>
            <a:r xmlns:a="http://schemas.openxmlformats.org/drawingml/2006/main">
              <a:rPr lang="fr" dirty="0"/>
              <a:t>IPM encore </a:t>
            </a:r>
            <a:r xmlns:a="http://schemas.openxmlformats.org/drawingml/2006/main">
              <a:rPr lang="fr" dirty="0" err="1"/>
              <a:t>10 </a:t>
            </a:r>
            <a:r xmlns:a="http://schemas.openxmlformats.org/drawingml/2006/main">
              <a:rPr lang="fr" dirty="0"/>
              <a:t>à 20 % </a:t>
            </a:r>
            <a:r xmlns:a="http://schemas.openxmlformats.org/drawingml/2006/main">
              <a:rPr lang="fr" dirty="0" err="1"/>
              <a:t>en moins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que</a:t>
            </a:r>
            <a:r xmlns:a="http://schemas.openxmlformats.org/drawingml/2006/main">
              <a:rPr lang="fr" dirty="0"/>
              <a:t> </a:t>
            </a:r>
            <a:r xmlns:a="http://schemas.openxmlformats.org/drawingml/2006/main">
              <a:rPr lang="fr" dirty="0" err="1"/>
              <a:t>sans </a:t>
            </a:r>
            <a:r xmlns:a="http://schemas.openxmlformats.org/drawingml/2006/main">
              <a:rPr lang="fr" dirty="0"/>
              <a:t>parasites</a:t>
            </a:r>
          </a:p>
          <a:p>
            <a:r xmlns:a="http://schemas.openxmlformats.org/drawingml/2006/main">
              <a:rPr lang="fr" dirty="0">
                <a:sym typeface="Wingdings" panose="05000000000000000000" pitchFamily="2" charset="2"/>
              </a:rPr>
              <a:t> </a:t>
            </a:r>
            <a:r xmlns:a="http://schemas.openxmlformats.org/drawingml/2006/main">
              <a:rPr lang="fr" dirty="0" err="1">
                <a:sym typeface="Wingdings" panose="05000000000000000000" pitchFamily="2" charset="2"/>
              </a:rPr>
              <a:t>effort </a:t>
            </a:r>
            <a:r xmlns:a="http://schemas.openxmlformats.org/drawingml/2006/main">
              <a:rPr lang="fr" dirty="0">
                <a:sym typeface="Wingdings" panose="05000000000000000000" pitchFamily="2" charset="2"/>
              </a:rPr>
              <a:t>et </a:t>
            </a:r>
            <a:r xmlns:a="http://schemas.openxmlformats.org/drawingml/2006/main">
              <a:rPr lang="fr" dirty="0" err="1">
                <a:sym typeface="Wingdings" panose="05000000000000000000" pitchFamily="2" charset="2"/>
              </a:rPr>
              <a:t>risque </a:t>
            </a:r>
            <a:endParaRPr xmlns:a="http://schemas.openxmlformats.org/drawingml/2006/main" lang="de-CH" dirty="0"/>
            <a:r xmlns:a="http://schemas.openxmlformats.org/drawingml/2006/main">
              <a:rPr lang="fr" dirty="0" err="1">
                <a:sym typeface="Wingdings" panose="05000000000000000000" pitchFamily="2" charset="2"/>
              </a:rPr>
              <a:t>très </a:t>
            </a:r>
            <a:r xmlns:a="http://schemas.openxmlformats.org/drawingml/2006/main">
              <a:rPr lang="fr" dirty="0">
                <a:sym typeface="Wingdings" panose="05000000000000000000" pitchFamily="2" charset="2"/>
              </a:rPr>
              <a:t>élevés</a:t>
            </a:r>
          </a:p>
          <a:p>
            <a:endParaRPr lang="de-CH" dirty="0"/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6470B1BD-B2E6-45B6-BE76-EBB5D8685C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7623368"/>
              </p:ext>
            </p:extLst>
          </p:nvPr>
        </p:nvGraphicFramePr>
        <p:xfrm>
          <a:off x="3991708" y="2824702"/>
          <a:ext cx="5020465" cy="3172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0F2B1252-2F46-4F3C-B310-C4040E2CC0BD}"/>
              </a:ext>
            </a:extLst>
          </p:cNvPr>
          <p:cNvSpPr txBox="1"/>
          <p:nvPr/>
        </p:nvSpPr>
        <p:spPr>
          <a:xfrm>
            <a:off x="4661273" y="2474373"/>
            <a:ext cx="4721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 xmlns:a="http://schemas.openxmlformats.org/drawingml/2006/main">
              <a:rPr lang="fr" dirty="0"/>
              <a:t>Contrôler la lutte intégrée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12060DA-B5C4-490F-A069-EBF8B5B5B761}"/>
              </a:ext>
            </a:extLst>
          </p:cNvPr>
          <p:cNvSpPr txBox="1"/>
          <p:nvPr/>
        </p:nvSpPr>
        <p:spPr>
          <a:xfrm>
            <a:off x="7536357" y="4090147"/>
            <a:ext cx="267286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 xmlns:a="http://schemas.openxmlformats.org/drawingml/2006/main">
              <a:rPr lang="fr" sz="1800" dirty="0"/>
              <a:t>Sperme. </a:t>
            </a:r>
            <a:r xmlns:a="http://schemas.openxmlformats.org/drawingml/2006/main">
              <a:rPr lang="fr" sz="1800" dirty="0" err="1"/>
              <a:t>poids</a:t>
            </a:r>
            <a:endParaRPr xmlns:a="http://schemas.openxmlformats.org/drawingml/2006/main" lang="de-CH" sz="1800" dirty="0"/>
          </a:p>
          <a:p>
            <a:r xmlns:a="http://schemas.openxmlformats.org/drawingml/2006/main">
              <a:rPr lang="fr" sz="1800" dirty="0"/>
              <a:t>Sperme. </a:t>
            </a:r>
            <a:r xmlns:a="http://schemas.openxmlformats.org/drawingml/2006/main">
              <a:rPr lang="fr" sz="1800" dirty="0" err="1"/>
              <a:t>nombre</a:t>
            </a:r>
            <a:endParaRPr xmlns:a="http://schemas.openxmlformats.org/drawingml/2006/main" lang="de-CH" sz="1800" dirty="0"/>
          </a:p>
          <a:p>
            <a:endParaRPr lang="de-CH" sz="1800" dirty="0"/>
          </a:p>
        </p:txBody>
      </p:sp>
      <p:pic>
        <p:nvPicPr>
          <p:cNvPr id="5" name="Inhaltsplatzhalter 6">
            <a:extLst>
              <a:ext uri="{FF2B5EF4-FFF2-40B4-BE49-F238E27FC236}">
                <a16:creationId xmlns:a16="http://schemas.microsoft.com/office/drawing/2014/main" id="{72E25247-E5FD-45B9-B8FD-0215F35682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2560" y="1320264"/>
            <a:ext cx="2556569" cy="454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5378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A1846A-70C9-4CE8-B785-7C7A86AB3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fr" dirty="0" err="1"/>
              <a:t>Conclusions</a:t>
            </a:r>
            <a:endParaRPr xmlns:a="http://schemas.openxmlformats.org/drawingml/2006/main"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263482-0DE1-422B-9F48-66B321460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967" y="1286463"/>
            <a:ext cx="6047025" cy="4545012"/>
          </a:xfrm>
        </p:spPr>
        <p:txBody>
          <a:bodyPr/>
          <a:lstStyle/>
          <a:p>
            <a:r xmlns:a="http://schemas.openxmlformats.org/drawingml/2006/main">
              <a:rPr lang="fr" dirty="0"/>
              <a:t>Lygus est un cas délicat</a:t>
            </a:r>
          </a:p>
          <a:p>
            <a:r xmlns:a="http://schemas.openxmlformats.org/drawingml/2006/main">
              <a:rPr lang="fr" dirty="0"/>
              <a:t>Pièges lumineux inefficaces dans notre essai</a:t>
            </a:r>
          </a:p>
          <a:p>
            <a:r xmlns:a="http://schemas.openxmlformats.org/drawingml/2006/main">
              <a:rPr lang="fr" dirty="0"/>
              <a:t>La combinaison de Macro-Comp, BB et répulsifs permet de réduire les dégâts</a:t>
            </a:r>
          </a:p>
          <a:p>
            <a:pPr xmlns:a="http://schemas.openxmlformats.org/drawingml/2006/main" lvl="1">
              <a:buFont typeface="Wingdings" panose="05000000000000000000" pitchFamily="2" charset="2"/>
              <a:buChar char="è"/>
            </a:pPr>
            <a:r xmlns:a="http://schemas.openxmlformats.org/drawingml/2006/main">
              <a:rPr lang="fr" dirty="0">
                <a:sym typeface="Wingdings" panose="05000000000000000000" pitchFamily="2" charset="2"/>
              </a:rPr>
              <a:t>Plus d'essais</a:t>
            </a:r>
          </a:p>
          <a:p>
            <a:pPr xmlns:a="http://schemas.openxmlformats.org/drawingml/2006/main" lvl="1">
              <a:buFont typeface="Wingdings" panose="05000000000000000000" pitchFamily="2" charset="2"/>
              <a:buChar char="è"/>
            </a:pPr>
            <a:r xmlns:a="http://schemas.openxmlformats.org/drawingml/2006/main">
              <a:rPr lang="fr" dirty="0">
                <a:sym typeface="Wingdings" panose="05000000000000000000" pitchFamily="2" charset="2"/>
              </a:rPr>
              <a:t>Climat GH</a:t>
            </a:r>
            <a:endParaRPr xmlns:a="http://schemas.openxmlformats.org/drawingml/2006/main" lang="en-US" dirty="0"/>
          </a:p>
          <a:p>
            <a:r xmlns:a="http://schemas.openxmlformats.org/drawingml/2006/main">
              <a:rPr lang="fr" dirty="0"/>
              <a:t>Nécessité d’une approche systémique et multi-angles en matière de protection des végétaux</a:t>
            </a:r>
          </a:p>
          <a:p>
            <a:r xmlns:a="http://schemas.openxmlformats.org/drawingml/2006/main">
              <a:rPr lang="fr" dirty="0"/>
              <a:t>réduction de l'utilisation de pesticides de synthèse</a:t>
            </a:r>
            <a:endParaRPr xmlns:a="http://schemas.openxmlformats.org/drawingml/2006/main" lang="de-CH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F095BB9-C70F-40B3-B942-77F667AAC0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5" b="16289"/>
          <a:stretch/>
        </p:blipFill>
        <p:spPr>
          <a:xfrm>
            <a:off x="8034239" y="741000"/>
            <a:ext cx="3857625" cy="509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01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1C9894-483A-48BF-8597-2CF9B27A8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88EB57-8006-4A19-A02E-6F44DB431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F5F44FB-0272-4AFB-B477-82ED1B14AA7C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3968443-A861-4B33-8407-B61BCBC5D792}"/>
              </a:ext>
            </a:extLst>
          </p:cNvPr>
          <p:cNvSpPr txBox="1">
            <a:spLocks/>
          </p:cNvSpPr>
          <p:nvPr/>
        </p:nvSpPr>
        <p:spPr bwMode="auto">
          <a:xfrm>
            <a:off x="-671919" y="331251"/>
            <a:ext cx="9948333" cy="9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xmlns:a="http://schemas.openxmlformats.org/drawingml/2006/main" algn="ctr"/>
            <a:r xmlns:a="http://schemas.openxmlformats.org/drawingml/2006/main">
              <a:rPr lang="fr" sz="4800" kern="0" dirty="0">
                <a:latin typeface="Arial" panose="020B0604020202020204" pitchFamily="34" charset="0"/>
              </a:rPr>
              <a:t>Première </a:t>
            </a:r>
            <a:r xmlns:a="http://schemas.openxmlformats.org/drawingml/2006/main">
              <a:rPr lang="fr" sz="4800" kern="0" dirty="0" err="1">
                <a:latin typeface="Arial" panose="020B0604020202020204" pitchFamily="34" charset="0"/>
              </a:rPr>
              <a:t>annonce</a:t>
            </a:r>
            <a:r xmlns:a="http://schemas.openxmlformats.org/drawingml/2006/main">
              <a:rPr lang="fr" sz="4800" kern="0" dirty="0">
                <a:latin typeface="Arial" panose="020B0604020202020204" pitchFamily="34" charset="0"/>
              </a:rPr>
              <a:t> </a:t>
            </a:r>
            <a:br xmlns:a="http://schemas.openxmlformats.org/drawingml/2006/main">
              <a:rPr lang="de-CH" sz="4800" kern="0" dirty="0">
                <a:latin typeface="Arial" panose="020B0604020202020204" pitchFamily="34" charset="0"/>
              </a:rPr>
            </a:br>
            <a:r xmlns:a="http://schemas.openxmlformats.org/drawingml/2006/main">
              <a:rPr lang="fr" kern="0" dirty="0"/>
              <a:t>Réunion de l'IOBC 2024 | Réunion IOBC 2024 www.fruitipm2024.pl</a:t>
            </a:r>
            <a:endParaRPr xmlns:a="http://schemas.openxmlformats.org/drawingml/2006/main" lang="de-CH" sz="4800" kern="0" dirty="0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5D4335C7-77D7-4173-A5BC-DCC5D4843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074" y="1907509"/>
            <a:ext cx="8885119" cy="4208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9C59137-01F9-41E0-9A8B-E388E1954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960" y="161325"/>
            <a:ext cx="3225966" cy="247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34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 bwMode="auto">
          <a:xfrm>
            <a:off x="575442" y="62144"/>
            <a:ext cx="11444924" cy="669376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5025" y="144967"/>
            <a:ext cx="10055097" cy="6532736"/>
          </a:xfrm>
          <a:prstGeom prst="rect">
            <a:avLst/>
          </a:prstGeom>
        </p:spPr>
      </p:pic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634264" y="2472555"/>
            <a:ext cx="5221723" cy="2067911"/>
          </a:xfrm>
        </p:spPr>
        <p:txBody>
          <a:bodyPr/>
          <a:lstStyle/>
          <a:p>
            <a:pPr xmlns:a="http://schemas.openxmlformats.org/drawingml/2006/main" marL="0" indent="0" algn="ctr">
              <a:buNone/>
            </a:pPr>
            <a:r xmlns:a="http://schemas.openxmlformats.org/drawingml/2006/main">
              <a:rPr lang="fr" sz="2400" b="1" dirty="0" err="1"/>
              <a:t>Remercier</a:t>
            </a:r>
            <a:r xmlns:a="http://schemas.openxmlformats.org/drawingml/2006/main">
              <a:rPr lang="fr" sz="2400" b="1" dirty="0"/>
              <a:t> </a:t>
            </a:r>
            <a:r xmlns:a="http://schemas.openxmlformats.org/drawingml/2006/main">
              <a:rPr lang="fr" sz="2400" b="1" dirty="0" err="1"/>
              <a:t>toi</a:t>
            </a:r>
            <a:endParaRPr xmlns:a="http://schemas.openxmlformats.org/drawingml/2006/main" lang="de-CH" sz="2400" b="1" dirty="0"/>
          </a:p>
          <a:p>
            <a:pPr xmlns:a="http://schemas.openxmlformats.org/drawingml/2006/main" marL="0" lvl="0" indent="0" algn="ctr">
              <a:spcBef>
                <a:spcPts val="1200"/>
              </a:spcBef>
              <a:buNone/>
            </a:pPr>
            <a:r xmlns:a="http://schemas.openxmlformats.org/drawingml/2006/main">
              <a:rPr lang="fr" sz="1400" b="1" dirty="0">
                <a:solidFill>
                  <a:srgbClr val="000000"/>
                </a:solidFill>
              </a:rPr>
              <a:t>Louis Sutter</a:t>
            </a:r>
          </a:p>
          <a:p>
            <a:pPr xmlns:a="http://schemas.openxmlformats.org/drawingml/2006/main" marL="0" lvl="0" indent="0" algn="ctr">
              <a:buNone/>
            </a:pPr>
            <a:r xmlns:a="http://schemas.openxmlformats.org/drawingml/2006/main" xmlns:r="http://schemas.openxmlformats.org/officeDocument/2006/relationships">
              <a:rPr lang="fr" sz="1050" b="1" dirty="0">
                <a:solidFill>
                  <a:srgbClr val="000000"/>
                </a:solidFill>
                <a:hlinkClick r:id="rId3"/>
              </a:rPr>
              <a:t>louis.sutter@agroscope.admin.ch</a:t>
            </a:r>
            <a:r xmlns:a="http://schemas.openxmlformats.org/drawingml/2006/main">
              <a:rPr lang="fr" sz="1050" b="1" dirty="0">
                <a:solidFill>
                  <a:srgbClr val="000000"/>
                </a:solidFill>
              </a:rPr>
              <a:t> </a:t>
            </a:r>
            <a:endParaRPr xmlns:a="http://schemas.openxmlformats.org/drawingml/2006/main" lang="de-CH" sz="1600" dirty="0">
              <a:solidFill>
                <a:schemeClr val="bg1">
                  <a:lumMod val="50000"/>
                </a:schemeClr>
              </a:solidFill>
            </a:endParaRPr>
          </a:p>
          <a:p>
            <a:pPr xmlns:a="http://schemas.openxmlformats.org/drawingml/2006/main" marL="0" indent="0" algn="ctr">
              <a:lnSpc>
                <a:spcPts val="1900"/>
              </a:lnSpc>
              <a:spcBef>
                <a:spcPts val="1200"/>
              </a:spcBef>
              <a:buNone/>
            </a:pPr>
            <a:r xmlns:a="http://schemas.openxmlformats.org/drawingml/2006/main">
              <a:rPr lang="fr" sz="1600" dirty="0">
                <a:solidFill>
                  <a:schemeClr val="bg1">
                    <a:lumMod val="50000"/>
                  </a:schemeClr>
                </a:solidFill>
              </a:rPr>
              <a:t>www.agroscope.admin.ch</a:t>
            </a:r>
            <a:r xmlns:a="http://schemas.openxmlformats.org/drawingml/2006/main">
              <a:rPr lang="fr" sz="1600" b="1" dirty="0">
                <a:solidFill>
                  <a:srgbClr val="C00000"/>
                </a:solidFill>
              </a:rPr>
              <a:t/>
            </a:r>
            <a:br xmlns:a="http://schemas.openxmlformats.org/drawingml/2006/main">
              <a:rPr lang="de-CH" sz="1600" b="1" dirty="0">
                <a:solidFill>
                  <a:srgbClr val="C00000"/>
                </a:solidFill>
              </a:rPr>
            </a:br>
            <a:endParaRPr xmlns:a="http://schemas.openxmlformats.org/drawingml/2006/main" lang="de-CH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74541"/>
      </p:ext>
    </p:extLst>
  </p:cSld>
  <p:clrMapOvr>
    <a:masterClrMapping/>
  </p:clrMapOvr>
</p:sld>
</file>

<file path=ppt/theme/theme1.xml><?xml version="1.0" encoding="utf-8"?>
<a:theme xmlns:a="http://schemas.openxmlformats.org/drawingml/2006/main" name="Agroscope_PowerPoint-Präsentation_2013_d">
  <a:themeElements>
    <a:clrScheme name="ART_PPT-Vorlage_deutsc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RT_PPT-Vorlage_deuts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RT_PPT-Vorlage_deutsc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PPT-Vorlage_deutsc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PPT-Vorlage_deutsc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PPT-Vorlage_deutsc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PPT-Vorlage_deutsc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PPT-Vorlage_deutsc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2" id="{76D073F2-C2C1-423D-8CF6-C30BD2863662}" vid="{CD6A59E0-437A-4EF3-9DBB-3CCFEBADEF99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Agroscope_2017_de</Template>
  <TotalTime>0</TotalTime>
  <Words>297</Words>
  <Application>Microsoft Office PowerPoint</Application>
  <PresentationFormat>Grand écran</PresentationFormat>
  <Paragraphs>70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Wingdings</vt:lpstr>
      <vt:lpstr>Agroscope_PowerPoint-Präsentation_2013_d</vt:lpstr>
      <vt:lpstr>  </vt:lpstr>
      <vt:lpstr>Lygus rugulipennis</vt:lpstr>
      <vt:lpstr>Research question</vt:lpstr>
      <vt:lpstr>Material &amp; Methods</vt:lpstr>
      <vt:lpstr>Présentation PowerPoint</vt:lpstr>
      <vt:lpstr>Présentation PowerPoint</vt:lpstr>
      <vt:lpstr>Results</vt:lpstr>
      <vt:lpstr>Results: Yield</vt:lpstr>
      <vt:lpstr>Conclusions</vt:lpstr>
      <vt:lpstr>Présentation PowerPoint</vt:lpstr>
      <vt:lpstr>Présentation PowerPoint</vt:lpstr>
    </vt:vector>
  </TitlesOfParts>
  <Company>Bundesverwaltung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Sauer Cornelia Agroscope</dc:creator>
  <cp:keywords>Power Point</cp:keywords>
  <cp:lastModifiedBy>Camps Cédric</cp:lastModifiedBy>
  <cp:revision>142</cp:revision>
  <cp:lastPrinted>2003-11-14T16:51:38Z</cp:lastPrinted>
  <dcterms:created xsi:type="dcterms:W3CDTF">2019-09-27T13:45:04Z</dcterms:created>
  <dcterms:modified xsi:type="dcterms:W3CDTF">2023-11-09T10:13:36Z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tilisation">
    <vt:lpwstr/>
  </property>
  <property fmtid="{D5CDD505-2E9C-101B-9397-08002B2CF9AE}" pid="3" name="Date de mise en application">
    <vt:lpwstr>2007-07-17T00:00:00Z</vt:lpwstr>
  </property>
  <property fmtid="{D5CDD505-2E9C-101B-9397-08002B2CF9AE}" pid="4" name="ContentType">
    <vt:lpwstr>Document</vt:lpwstr>
  </property>
  <property fmtid="{D5CDD505-2E9C-101B-9397-08002B2CF9AE}" pid="5" name="Langue">
    <vt:lpwstr>I</vt:lpwstr>
  </property>
  <property fmtid="{D5CDD505-2E9C-101B-9397-08002B2CF9AE}" pid="6" name="Resp./Verantw.">
    <vt:lpwstr>Resp. processus / Prozess Verantw.</vt:lpwstr>
  </property>
  <property fmtid="{D5CDD505-2E9C-101B-9397-08002B2CF9AE}" pid="7" name="Process">
    <vt:lpwstr>Administration</vt:lpwstr>
  </property>
  <property fmtid="{D5CDD505-2E9C-101B-9397-08002B2CF9AE}" pid="8" name="Category">
    <vt:lpwstr>Form</vt:lpwstr>
  </property>
  <property fmtid="{D5CDD505-2E9C-101B-9397-08002B2CF9AE}" pid="9" name="Item Language">
    <vt:lpwstr>German</vt:lpwstr>
  </property>
  <property fmtid="{D5CDD505-2E9C-101B-9397-08002B2CF9AE}" pid="10" name="English Version">
    <vt:lpwstr>13</vt:lpwstr>
  </property>
  <property fmtid="{D5CDD505-2E9C-101B-9397-08002B2CF9AE}" pid="11" name="Italian Version">
    <vt:lpwstr>12</vt:lpwstr>
  </property>
  <property fmtid="{D5CDD505-2E9C-101B-9397-08002B2CF9AE}" pid="12" name="French Version">
    <vt:lpwstr>10</vt:lpwstr>
  </property>
  <property fmtid="{D5CDD505-2E9C-101B-9397-08002B2CF9AE}" pid="13" name="German Version">
    <vt:lpwstr>11</vt:lpwstr>
  </property>
  <property fmtid="{D5CDD505-2E9C-101B-9397-08002B2CF9AE}" pid="14" name="display_urn:schemas-microsoft-com:office:office#In_x0020_charge">
    <vt:lpwstr>Rusterholz Peter ACW</vt:lpwstr>
  </property>
  <property fmtid="{D5CDD505-2E9C-101B-9397-08002B2CF9AE}" pid="15" name="In charge">
    <vt:lpwstr>102</vt:lpwstr>
  </property>
</Properties>
</file>